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9" r:id="rId2"/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144EC7C-2FA4-4E66-88A9-73F238E52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819" y="630676"/>
            <a:ext cx="8680361" cy="559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7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D5BC9-5C18-41D8-A561-F8FDDE4A0E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Master MEEF</a:t>
            </a:r>
            <a:br>
              <a:rPr lang="fr-FR" dirty="0"/>
            </a:br>
            <a:r>
              <a:rPr lang="fr-FR" dirty="0"/>
              <a:t>Mention P.I.F</a:t>
            </a:r>
            <a:br>
              <a:rPr lang="fr-FR" dirty="0"/>
            </a:br>
            <a:r>
              <a:rPr lang="fr-FR" dirty="0"/>
              <a:t>Parcours HG2DS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D264D6-5B7F-4246-88B0-0E699C9772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Réunion d’information du 29 mai 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1CF7E7-76EA-438E-9428-77362F345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214" y="1148258"/>
            <a:ext cx="1777285" cy="7263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91444D4-CD73-498F-B081-57936C206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819" y="2193090"/>
            <a:ext cx="2696227" cy="5803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B0F8DE-2620-47F8-AD61-CA9044C3C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560" y="3221539"/>
            <a:ext cx="2472744" cy="7522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8D59C25-A174-4D47-AF63-78C3B5112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7868" y="4606170"/>
            <a:ext cx="2135976" cy="110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5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E71C3C-9F27-471D-9F19-DE788AD6E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FR" dirty="0"/>
            </a:br>
            <a:r>
              <a:rPr lang="fr-FR" dirty="0"/>
              <a:t>Master HG2DS</a:t>
            </a:r>
            <a:br>
              <a:rPr lang="fr-FR" dirty="0"/>
            </a:br>
            <a:r>
              <a:rPr lang="fr-FR" dirty="0"/>
              <a:t>Objectifs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E6BEA5-6718-4B12-802F-CBD48649D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Accompagner la transformation des pratiques par une formation à et par la recherche</a:t>
            </a:r>
          </a:p>
          <a:p>
            <a:r>
              <a:rPr lang="fr-FR" dirty="0"/>
              <a:t>Accompagner la transformation des pratiques professionnelles pour une école inclusive</a:t>
            </a:r>
          </a:p>
          <a:p>
            <a:r>
              <a:rPr lang="fr-FR" dirty="0"/>
              <a:t>Accompagner la formation des acteurs de l’éducation avec une formation diplômante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563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ED8ACA-8713-40F1-B1A1-FF533BB0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Master HG2DS</a:t>
            </a:r>
            <a:br>
              <a:rPr lang="fr-FR" dirty="0"/>
            </a:br>
            <a:r>
              <a:rPr lang="fr-FR" dirty="0"/>
              <a:t>Modalités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B93C22-A2D6-4988-A067-245B56EBB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Conditions d’inscription</a:t>
            </a:r>
          </a:p>
          <a:p>
            <a:r>
              <a:rPr lang="fr-FR" dirty="0"/>
              <a:t>Une commission examine les dossiers fin juin pour l’entrée en M1 ou M2 (sauf pour les candidats avec accès de droit)</a:t>
            </a:r>
          </a:p>
          <a:p>
            <a:r>
              <a:rPr lang="fr-FR" dirty="0"/>
              <a:t>Critères : </a:t>
            </a:r>
          </a:p>
          <a:p>
            <a:pPr lvl="1"/>
            <a:r>
              <a:rPr lang="fr-FR" dirty="0"/>
              <a:t>M1 : être titulaire d’une licence (ou équivalent), être enseignant sur un poste de l’ASH et être inscrit au CAPPEI </a:t>
            </a:r>
          </a:p>
          <a:p>
            <a:pPr lvl="1"/>
            <a:r>
              <a:rPr lang="fr-FR" dirty="0"/>
              <a:t>M2 : exercer dans le champ de l’enseignement et/ou de l’éducation – avoir obtenu le M1 HG2DS ou un autre M1 (ou maîtrise) et pouvoir attester de la maîtrise des compétences travaillées en M1 HG2DS</a:t>
            </a:r>
          </a:p>
          <a:p>
            <a:pPr lvl="1"/>
            <a:r>
              <a:rPr lang="fr-FR" dirty="0"/>
              <a:t>Un accès de droit du M1 HG2DS au M2</a:t>
            </a:r>
          </a:p>
          <a:p>
            <a:r>
              <a:rPr lang="fr-FR" dirty="0"/>
              <a:t>Effectif limité à 20 étudiant.es par année</a:t>
            </a:r>
          </a:p>
          <a:p>
            <a:r>
              <a:rPr lang="fr-FR" dirty="0"/>
              <a:t>Un coût d’inscription réduit grâce à une convention avec l’UBO</a:t>
            </a:r>
          </a:p>
          <a:p>
            <a:r>
              <a:rPr lang="fr-FR" dirty="0"/>
              <a:t>Lieu de formation : sites de Saint-Brieuc et de Rennes. Semaines de </a:t>
            </a:r>
            <a:r>
              <a:rPr lang="fr-FR" b="1" dirty="0"/>
              <a:t>regroupement en présentiel </a:t>
            </a:r>
            <a:r>
              <a:rPr lang="fr-FR" dirty="0"/>
              <a:t>pendant les vacances / cours en distanciel ou </a:t>
            </a:r>
            <a:r>
              <a:rPr lang="fr-FR" dirty="0" err="1"/>
              <a:t>co</a:t>
            </a:r>
            <a:r>
              <a:rPr lang="fr-FR" dirty="0"/>
              <a:t>-modal le mercredi après-midi</a:t>
            </a:r>
          </a:p>
        </p:txBody>
      </p:sp>
    </p:spTree>
    <p:extLst>
      <p:ext uri="{BB962C8B-B14F-4D97-AF65-F5344CB8AC3E}">
        <p14:creationId xmlns:p14="http://schemas.microsoft.com/office/powerpoint/2010/main" val="302574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8B9998-F0BF-4DB7-9746-EFECDAB2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Master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323409-E507-4B72-9F02-0A26840D6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Se préparer aux fonctions d’enseignant spécialisé</a:t>
            </a:r>
          </a:p>
          <a:p>
            <a:r>
              <a:rPr lang="fr-FR" dirty="0"/>
              <a:t>Une articulation avec la formation CAPPEI </a:t>
            </a:r>
          </a:p>
          <a:p>
            <a:r>
              <a:rPr lang="fr-FR" dirty="0"/>
              <a:t>292 heures de formation en M1 dont 71 heures hors CAPPEI (cours recherche, accompagnement personnalisé, visite)</a:t>
            </a:r>
          </a:p>
          <a:p>
            <a:pPr algn="just"/>
            <a:r>
              <a:rPr lang="fr-FR" dirty="0"/>
              <a:t>Organisation de l’année :</a:t>
            </a:r>
          </a:p>
          <a:p>
            <a:pPr lvl="1" algn="just"/>
            <a:r>
              <a:rPr lang="fr-FR" b="1" dirty="0"/>
              <a:t>2 semaines pendant les vacances</a:t>
            </a:r>
          </a:p>
          <a:p>
            <a:pPr lvl="1" algn="just"/>
            <a:r>
              <a:rPr lang="fr-FR" dirty="0"/>
              <a:t>La première semaine des vacances d’automne (rentrée du master le lundi 21 octobre à Saint-Brieuc, cours jusqu’au vendredi 25)</a:t>
            </a:r>
          </a:p>
          <a:p>
            <a:pPr lvl="1" algn="just"/>
            <a:r>
              <a:rPr lang="fr-FR" dirty="0"/>
              <a:t>La première semaine des vacances d’hiver (du 10 au 14 février)</a:t>
            </a:r>
          </a:p>
          <a:p>
            <a:pPr lvl="1" algn="just"/>
            <a:r>
              <a:rPr lang="fr-FR" b="1" dirty="0"/>
              <a:t>Quelques mercredis après-midi </a:t>
            </a:r>
            <a:r>
              <a:rPr lang="fr-FR" dirty="0"/>
              <a:t>(Saint-Brieuc ou Rennes, </a:t>
            </a:r>
            <a:r>
              <a:rPr lang="fr-FR" dirty="0" err="1"/>
              <a:t>comodal</a:t>
            </a:r>
            <a:r>
              <a:rPr lang="fr-FR" dirty="0"/>
              <a:t>)</a:t>
            </a:r>
          </a:p>
          <a:p>
            <a:pPr lvl="1" algn="just"/>
            <a:r>
              <a:rPr lang="fr-FR" b="1" dirty="0"/>
              <a:t>Quelques soirées </a:t>
            </a:r>
            <a:r>
              <a:rPr lang="fr-FR" dirty="0"/>
              <a:t>(distanciel)</a:t>
            </a:r>
          </a:p>
          <a:p>
            <a:r>
              <a:rPr lang="fr-FR" dirty="0"/>
              <a:t>Formations assurées par des enseignants-chercheurs et des formateurs de l’INSPE et de l’Université Rennes 2</a:t>
            </a:r>
          </a:p>
          <a:p>
            <a:r>
              <a:rPr lang="fr-FR" dirty="0"/>
              <a:t>Des modalités de contrôle des connaissances adaptées à une formation continue</a:t>
            </a:r>
          </a:p>
        </p:txBody>
      </p:sp>
    </p:spTree>
    <p:extLst>
      <p:ext uri="{BB962C8B-B14F-4D97-AF65-F5344CB8AC3E}">
        <p14:creationId xmlns:p14="http://schemas.microsoft.com/office/powerpoint/2010/main" val="122528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B9B333-E769-4D7A-90C5-F36C4823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Année 1</a:t>
            </a:r>
            <a:br>
              <a:rPr lang="fr-FR" dirty="0"/>
            </a:br>
            <a:r>
              <a:rPr lang="fr-FR" dirty="0"/>
              <a:t>Exemple semestre 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B9843A-B919-41ED-A9B3-D82CD588762E}"/>
              </a:ext>
            </a:extLst>
          </p:cNvPr>
          <p:cNvSpPr txBox="1"/>
          <p:nvPr/>
        </p:nvSpPr>
        <p:spPr>
          <a:xfrm>
            <a:off x="3950562" y="4572804"/>
            <a:ext cx="706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de travaux demandés en fin de semestre: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Faire un compte-rendu d’un article scientifique (en français) à partir d’une série de questions.</a:t>
            </a:r>
          </a:p>
          <a:p>
            <a:pPr marL="285750" indent="-285750">
              <a:buFontTx/>
              <a:buChar char="-"/>
            </a:pPr>
            <a:r>
              <a:rPr lang="fr-FR" dirty="0"/>
              <a:t>Rédiger la fiche de préparation d’une séance inclusive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B7220B0-C4F3-4B33-A7D6-3BFEE55F3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1" y="2046474"/>
            <a:ext cx="8183603" cy="173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4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7BE95F-7100-4ED9-8B21-0786F13F5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Master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8244B0-6BBD-417C-BAE1-812A204EF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/>
              <a:t>Poursuivre son développement professionnel par une formation à et par la recherche dans le champ de l’école inclusive</a:t>
            </a:r>
          </a:p>
          <a:p>
            <a:pPr algn="just"/>
            <a:r>
              <a:rPr lang="fr-FR" dirty="0"/>
              <a:t>Enrichir son CV pour occuper de nouvelles fonctions, renforcer son autorité professionnelle, mettre à jour ses connaissances scientifiques, envisager un doctorat</a:t>
            </a:r>
          </a:p>
          <a:p>
            <a:pPr algn="just"/>
            <a:r>
              <a:rPr lang="fr-FR" dirty="0"/>
              <a:t>Organisation de l’année :</a:t>
            </a:r>
          </a:p>
          <a:p>
            <a:pPr lvl="1" algn="just"/>
            <a:r>
              <a:rPr lang="fr-FR" b="1" dirty="0"/>
              <a:t>3 semaines pendant les vacances (à Saint-Brieuc)</a:t>
            </a:r>
          </a:p>
          <a:p>
            <a:pPr lvl="2" algn="just"/>
            <a:r>
              <a:rPr lang="fr-FR" dirty="0"/>
              <a:t>Du 22 au 29 août inclus</a:t>
            </a:r>
          </a:p>
          <a:p>
            <a:pPr lvl="2" algn="just"/>
            <a:r>
              <a:rPr lang="fr-FR" dirty="0"/>
              <a:t>La première semaine des vacances d’automne (du 21 au 25 octobre)</a:t>
            </a:r>
          </a:p>
          <a:p>
            <a:pPr lvl="2" algn="just"/>
            <a:r>
              <a:rPr lang="fr-FR" dirty="0"/>
              <a:t>La première semaine des vacances d’hiver (du 10 au 14 février)</a:t>
            </a:r>
          </a:p>
          <a:p>
            <a:pPr lvl="1" algn="just"/>
            <a:r>
              <a:rPr lang="fr-FR" b="1" dirty="0"/>
              <a:t>Le mercredi après-midi </a:t>
            </a:r>
            <a:r>
              <a:rPr lang="fr-FR" dirty="0"/>
              <a:t>(Saint-Brieuc ou Rennes, </a:t>
            </a:r>
            <a:r>
              <a:rPr lang="fr-FR" dirty="0" err="1"/>
              <a:t>comodal</a:t>
            </a:r>
            <a:r>
              <a:rPr lang="fr-FR" dirty="0"/>
              <a:t>)</a:t>
            </a:r>
          </a:p>
          <a:p>
            <a:pPr lvl="1" algn="just"/>
            <a:r>
              <a:rPr lang="fr-FR" b="1" dirty="0"/>
              <a:t>Des soirées </a:t>
            </a:r>
            <a:r>
              <a:rPr lang="fr-FR" dirty="0"/>
              <a:t>(distanciel)</a:t>
            </a:r>
          </a:p>
          <a:p>
            <a:pPr algn="just"/>
            <a:r>
              <a:rPr lang="fr-FR" dirty="0"/>
              <a:t>Volume horaire : 282 heures (cours, accompagnement recherche personnalisé et séminaire à distance mené par les directeurs et directrices de recherche)</a:t>
            </a:r>
          </a:p>
        </p:txBody>
      </p:sp>
    </p:spTree>
    <p:extLst>
      <p:ext uri="{BB962C8B-B14F-4D97-AF65-F5344CB8AC3E}">
        <p14:creationId xmlns:p14="http://schemas.microsoft.com/office/powerpoint/2010/main" val="383019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35D20-DAD1-4EA2-A92B-EFF3BD124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Année 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A7843B-B64F-415B-A680-52AFD3D37094}"/>
              </a:ext>
            </a:extLst>
          </p:cNvPr>
          <p:cNvSpPr txBox="1"/>
          <p:nvPr/>
        </p:nvSpPr>
        <p:spPr>
          <a:xfrm>
            <a:off x="4280316" y="5200635"/>
            <a:ext cx="6853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de travaux à rendre:</a:t>
            </a:r>
          </a:p>
          <a:p>
            <a:pPr marL="285750" indent="-285750">
              <a:buFontTx/>
              <a:buChar char="-"/>
            </a:pPr>
            <a:r>
              <a:rPr lang="fr-FR" dirty="0"/>
              <a:t>Compte-rendu de lecture d’un article scientifique</a:t>
            </a:r>
          </a:p>
          <a:p>
            <a:pPr marL="285750" indent="-285750">
              <a:buFontTx/>
              <a:buChar char="-"/>
            </a:pPr>
            <a:r>
              <a:rPr lang="fr-FR" dirty="0"/>
              <a:t>Production d’un document ergonomique</a:t>
            </a:r>
          </a:p>
          <a:p>
            <a:pPr marL="285750" indent="-285750">
              <a:buFontTx/>
              <a:buChar char="-"/>
            </a:pPr>
            <a:r>
              <a:rPr lang="fr-FR" dirty="0"/>
              <a:t>Présentation de son mémoire de recherche 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B7E5680-6AD1-4686-97E0-5F79BC44F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3752" y="1554080"/>
            <a:ext cx="8606886" cy="34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70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144EC7C-2FA4-4E66-88A9-73F238E52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580" y="1651405"/>
            <a:ext cx="7441447" cy="47978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EF37FD2-9870-402A-9EE8-57F1E9657192}"/>
              </a:ext>
            </a:extLst>
          </p:cNvPr>
          <p:cNvSpPr txBox="1"/>
          <p:nvPr/>
        </p:nvSpPr>
        <p:spPr>
          <a:xfrm>
            <a:off x="736847" y="346229"/>
            <a:ext cx="110526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r>
              <a:rPr lang="fr-FR" sz="4000" b="1" dirty="0">
                <a:solidFill>
                  <a:schemeClr val="accent1"/>
                </a:solidFill>
              </a:rPr>
              <a:t>Réponses aux questions….</a:t>
            </a:r>
          </a:p>
        </p:txBody>
      </p:sp>
    </p:spTree>
    <p:extLst>
      <p:ext uri="{BB962C8B-B14F-4D97-AF65-F5344CB8AC3E}">
        <p14:creationId xmlns:p14="http://schemas.microsoft.com/office/powerpoint/2010/main" val="2600240387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386</TotalTime>
  <Words>520</Words>
  <Application>Microsoft Macintosh PowerPoint</Application>
  <PresentationFormat>Grand écran</PresentationFormat>
  <Paragraphs>51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Corbel</vt:lpstr>
      <vt:lpstr>Wingdings 2</vt:lpstr>
      <vt:lpstr>Cadre</vt:lpstr>
      <vt:lpstr>Présentation PowerPoint</vt:lpstr>
      <vt:lpstr>Master MEEF Mention P.I.F Parcours HG2DS</vt:lpstr>
      <vt:lpstr> Master HG2DS Objectifs </vt:lpstr>
      <vt:lpstr>Master HG2DS Modalités</vt:lpstr>
      <vt:lpstr>Master 1</vt:lpstr>
      <vt:lpstr>Année 1 Exemple semestre 7</vt:lpstr>
      <vt:lpstr>Master 2</vt:lpstr>
      <vt:lpstr>Année 2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MEEF Mention P.I.F Parcours HD2DS</dc:title>
  <dc:creator>Nathalie BOTTE</dc:creator>
  <cp:lastModifiedBy>Stéphanie YVEN</cp:lastModifiedBy>
  <cp:revision>52</cp:revision>
  <dcterms:created xsi:type="dcterms:W3CDTF">2021-06-02T07:54:54Z</dcterms:created>
  <dcterms:modified xsi:type="dcterms:W3CDTF">2024-05-30T14:58:50Z</dcterms:modified>
</cp:coreProperties>
</file>