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74" r:id="rId4"/>
    <p:sldId id="275" r:id="rId5"/>
    <p:sldId id="273" r:id="rId6"/>
    <p:sldId id="268" r:id="rId7"/>
    <p:sldId id="267" r:id="rId8"/>
    <p:sldId id="269" r:id="rId9"/>
    <p:sldId id="270" r:id="rId10"/>
    <p:sldId id="272" r:id="rId11"/>
    <p:sldId id="260" r:id="rId12"/>
    <p:sldId id="276" r:id="rId13"/>
  </p:sldIdLst>
  <p:sldSz cx="9144000" cy="6858000" type="screen4x3"/>
  <p:notesSz cx="9144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016B8-993F-4DC0-AC8F-FA9F7B03D34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B28250F-0F6B-4621-AE72-89025BB45A8C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 smtClean="0"/>
            <a:t>21, 22 et 23 octobre</a:t>
          </a:r>
        </a:p>
        <a:p>
          <a:r>
            <a:rPr lang="fr-FR" b="1" u="none" dirty="0" smtClean="0"/>
            <a:t>La complexité de l’éducation à l’environnement</a:t>
          </a:r>
          <a:endParaRPr lang="fr-FR" u="none" dirty="0"/>
        </a:p>
      </dgm:t>
    </dgm:pt>
    <dgm:pt modelId="{EA69E49E-A7B3-4561-AAE3-3A68E8FACA0A}" type="parTrans" cxnId="{B8626ED4-4680-4AE3-80AC-D9C59392E121}">
      <dgm:prSet/>
      <dgm:spPr/>
      <dgm:t>
        <a:bodyPr/>
        <a:lstStyle/>
        <a:p>
          <a:endParaRPr lang="fr-FR"/>
        </a:p>
      </dgm:t>
    </dgm:pt>
    <dgm:pt modelId="{4CFF097E-E490-4762-BB51-235C0C2B645D}" type="sibTrans" cxnId="{B8626ED4-4680-4AE3-80AC-D9C59392E121}">
      <dgm:prSet/>
      <dgm:spPr/>
      <dgm:t>
        <a:bodyPr/>
        <a:lstStyle/>
        <a:p>
          <a:endParaRPr lang="fr-FR"/>
        </a:p>
      </dgm:t>
    </dgm:pt>
    <dgm:pt modelId="{86F85097-4B4C-41F7-B50B-2DAAC965B2B4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1400" dirty="0" smtClean="0"/>
            <a:t>10, 11 et 12 février</a:t>
          </a:r>
        </a:p>
        <a:p>
          <a:r>
            <a:rPr lang="fr-FR" sz="1600" b="1" dirty="0" smtClean="0"/>
            <a:t>Prendre en compte le point de vue de l’enfant / de l’adolescent / de l’élève dans l’éducation à l’environnement</a:t>
          </a:r>
          <a:endParaRPr lang="fr-FR" sz="1600" dirty="0"/>
        </a:p>
      </dgm:t>
    </dgm:pt>
    <dgm:pt modelId="{BFD2B9A3-24D9-4B17-AD47-6E16945FCAF0}" type="parTrans" cxnId="{6A19FC4B-DE1C-43A0-B621-3F18D6E9E068}">
      <dgm:prSet/>
      <dgm:spPr/>
      <dgm:t>
        <a:bodyPr/>
        <a:lstStyle/>
        <a:p>
          <a:endParaRPr lang="fr-FR"/>
        </a:p>
      </dgm:t>
    </dgm:pt>
    <dgm:pt modelId="{A6A34654-46D7-4DEF-9C49-BA5CD4540374}" type="sibTrans" cxnId="{6A19FC4B-DE1C-43A0-B621-3F18D6E9E068}">
      <dgm:prSet/>
      <dgm:spPr/>
      <dgm:t>
        <a:bodyPr/>
        <a:lstStyle/>
        <a:p>
          <a:endParaRPr lang="fr-FR"/>
        </a:p>
      </dgm:t>
    </dgm:pt>
    <dgm:pt modelId="{A95931BC-82A1-4FBE-9B29-E2755D98A0F3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1200" dirty="0" smtClean="0"/>
            <a:t>7 et 8 avril</a:t>
          </a:r>
        </a:p>
        <a:p>
          <a:r>
            <a:rPr lang="fr-FR" sz="1400" b="1" dirty="0" smtClean="0"/>
            <a:t>Démarche partenariale</a:t>
          </a:r>
          <a:endParaRPr lang="fr-FR" sz="1400" b="1" dirty="0"/>
        </a:p>
      </dgm:t>
    </dgm:pt>
    <dgm:pt modelId="{CCE37595-9738-4E50-A59B-75597A4AE51A}" type="parTrans" cxnId="{16366660-E62C-41DA-B7D1-BB51EE71D30B}">
      <dgm:prSet/>
      <dgm:spPr/>
      <dgm:t>
        <a:bodyPr/>
        <a:lstStyle/>
        <a:p>
          <a:endParaRPr lang="fr-FR"/>
        </a:p>
      </dgm:t>
    </dgm:pt>
    <dgm:pt modelId="{D1E92790-E1FE-41E6-8E89-3E28FE33B93E}" type="sibTrans" cxnId="{16366660-E62C-41DA-B7D1-BB51EE71D30B}">
      <dgm:prSet/>
      <dgm:spPr/>
      <dgm:t>
        <a:bodyPr/>
        <a:lstStyle/>
        <a:p>
          <a:endParaRPr lang="fr-FR"/>
        </a:p>
      </dgm:t>
    </dgm:pt>
    <dgm:pt modelId="{F03505E3-36E8-4D7A-9537-CD11DDA83F4B}">
      <dgm:prSet custT="1"/>
      <dgm:spPr/>
      <dgm:t>
        <a:bodyPr/>
        <a:lstStyle/>
        <a:p>
          <a:r>
            <a:rPr lang="fr-FR" sz="1200" dirty="0" smtClean="0"/>
            <a:t>7 juillet</a:t>
          </a:r>
        </a:p>
        <a:p>
          <a:r>
            <a:rPr lang="fr-FR" sz="1400" b="1" dirty="0" smtClean="0"/>
            <a:t>Soutenance des porte-folios</a:t>
          </a:r>
          <a:endParaRPr lang="fr-FR" sz="1400" b="1" dirty="0"/>
        </a:p>
      </dgm:t>
    </dgm:pt>
    <dgm:pt modelId="{FE409F9A-B138-47EE-BB02-245E301FBE6E}" type="parTrans" cxnId="{287D1F48-ACC0-43CD-AC71-38A0EBEE252F}">
      <dgm:prSet/>
      <dgm:spPr/>
      <dgm:t>
        <a:bodyPr/>
        <a:lstStyle/>
        <a:p>
          <a:endParaRPr lang="fr-FR"/>
        </a:p>
      </dgm:t>
    </dgm:pt>
    <dgm:pt modelId="{A85C9E20-8220-43F2-B4F4-30B18E23811A}" type="sibTrans" cxnId="{287D1F48-ACC0-43CD-AC71-38A0EBEE252F}">
      <dgm:prSet/>
      <dgm:spPr/>
      <dgm:t>
        <a:bodyPr/>
        <a:lstStyle/>
        <a:p>
          <a:endParaRPr lang="fr-FR"/>
        </a:p>
      </dgm:t>
    </dgm:pt>
    <dgm:pt modelId="{E393B8A7-B775-410C-A6FC-F7AF4044D7A3}" type="pres">
      <dgm:prSet presAssocID="{D44016B8-993F-4DC0-AC8F-FA9F7B03D348}" presName="linearFlow" presStyleCnt="0">
        <dgm:presLayoutVars>
          <dgm:resizeHandles val="exact"/>
        </dgm:presLayoutVars>
      </dgm:prSet>
      <dgm:spPr/>
    </dgm:pt>
    <dgm:pt modelId="{38CDD118-1CB4-4601-A0B7-28398BF51881}" type="pres">
      <dgm:prSet presAssocID="{3B28250F-0F6B-4621-AE72-89025BB45A8C}" presName="node" presStyleLbl="node1" presStyleIdx="0" presStyleCnt="4" custAng="0" custScaleX="255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AC0A02-C8AE-406A-AB16-6EBF9E895615}" type="pres">
      <dgm:prSet presAssocID="{4CFF097E-E490-4762-BB51-235C0C2B645D}" presName="sibTrans" presStyleLbl="sibTrans2D1" presStyleIdx="0" presStyleCnt="3"/>
      <dgm:spPr/>
      <dgm:t>
        <a:bodyPr/>
        <a:lstStyle/>
        <a:p>
          <a:endParaRPr lang="fr-FR"/>
        </a:p>
      </dgm:t>
    </dgm:pt>
    <dgm:pt modelId="{BDEA81C1-C5C5-4073-9C0B-900098A52065}" type="pres">
      <dgm:prSet presAssocID="{4CFF097E-E490-4762-BB51-235C0C2B645D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D0CEA366-06F7-4AA6-AB26-A57600B6CDBF}" type="pres">
      <dgm:prSet presAssocID="{86F85097-4B4C-41F7-B50B-2DAAC965B2B4}" presName="node" presStyleLbl="node1" presStyleIdx="1" presStyleCnt="4" custScaleX="253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5C26A9-D627-40BE-BE84-3BD40ABB0B4C}" type="pres">
      <dgm:prSet presAssocID="{A6A34654-46D7-4DEF-9C49-BA5CD4540374}" presName="sibTrans" presStyleLbl="sibTrans2D1" presStyleIdx="1" presStyleCnt="3"/>
      <dgm:spPr/>
      <dgm:t>
        <a:bodyPr/>
        <a:lstStyle/>
        <a:p>
          <a:endParaRPr lang="fr-FR"/>
        </a:p>
      </dgm:t>
    </dgm:pt>
    <dgm:pt modelId="{62321204-2D2C-4F30-A89F-9D4E2203860A}" type="pres">
      <dgm:prSet presAssocID="{A6A34654-46D7-4DEF-9C49-BA5CD4540374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DE03513D-0B39-4F97-9F36-5D27DAD2D8DD}" type="pres">
      <dgm:prSet presAssocID="{A95931BC-82A1-4FBE-9B29-E2755D98A0F3}" presName="node" presStyleLbl="node1" presStyleIdx="2" presStyleCnt="4" custScaleX="2555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C3128F-0FAF-46F8-B464-042D6F575923}" type="pres">
      <dgm:prSet presAssocID="{D1E92790-E1FE-41E6-8E89-3E28FE33B93E}" presName="sibTrans" presStyleLbl="sibTrans2D1" presStyleIdx="2" presStyleCnt="3"/>
      <dgm:spPr/>
      <dgm:t>
        <a:bodyPr/>
        <a:lstStyle/>
        <a:p>
          <a:endParaRPr lang="fr-FR"/>
        </a:p>
      </dgm:t>
    </dgm:pt>
    <dgm:pt modelId="{B66B24CB-EAE9-4460-9073-6707B8270E48}" type="pres">
      <dgm:prSet presAssocID="{D1E92790-E1FE-41E6-8E89-3E28FE33B93E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82F0E7BF-CC80-4CE1-AB46-E01F353AADF9}" type="pres">
      <dgm:prSet presAssocID="{F03505E3-36E8-4D7A-9537-CD11DDA83F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D47F2C-7F70-49DE-9B6F-872B4E2A6AEF}" type="presOf" srcId="{4CFF097E-E490-4762-BB51-235C0C2B645D}" destId="{BDEA81C1-C5C5-4073-9C0B-900098A52065}" srcOrd="1" destOrd="0" presId="urn:microsoft.com/office/officeart/2005/8/layout/process2"/>
    <dgm:cxn modelId="{16BDE083-BC1D-4A7F-9546-5BCD7CEABC42}" type="presOf" srcId="{D44016B8-993F-4DC0-AC8F-FA9F7B03D348}" destId="{E393B8A7-B775-410C-A6FC-F7AF4044D7A3}" srcOrd="0" destOrd="0" presId="urn:microsoft.com/office/officeart/2005/8/layout/process2"/>
    <dgm:cxn modelId="{33E2AFB5-0750-4023-9AEE-02A446389A9B}" type="presOf" srcId="{D1E92790-E1FE-41E6-8E89-3E28FE33B93E}" destId="{B66B24CB-EAE9-4460-9073-6707B8270E48}" srcOrd="1" destOrd="0" presId="urn:microsoft.com/office/officeart/2005/8/layout/process2"/>
    <dgm:cxn modelId="{27A2A127-63E5-4E37-BC09-4DCEF41C21C1}" type="presOf" srcId="{4CFF097E-E490-4762-BB51-235C0C2B645D}" destId="{43AC0A02-C8AE-406A-AB16-6EBF9E895615}" srcOrd="0" destOrd="0" presId="urn:microsoft.com/office/officeart/2005/8/layout/process2"/>
    <dgm:cxn modelId="{A294908B-C012-4CF0-B4B3-24C9DD221811}" type="presOf" srcId="{F03505E3-36E8-4D7A-9537-CD11DDA83F4B}" destId="{82F0E7BF-CC80-4CE1-AB46-E01F353AADF9}" srcOrd="0" destOrd="0" presId="urn:microsoft.com/office/officeart/2005/8/layout/process2"/>
    <dgm:cxn modelId="{717AAABE-D7AA-45BC-BE49-6CF3A6CC120E}" type="presOf" srcId="{A6A34654-46D7-4DEF-9C49-BA5CD4540374}" destId="{62321204-2D2C-4F30-A89F-9D4E2203860A}" srcOrd="1" destOrd="0" presId="urn:microsoft.com/office/officeart/2005/8/layout/process2"/>
    <dgm:cxn modelId="{A3B5AF77-FE6C-4023-9EAE-C7C1B11871EA}" type="presOf" srcId="{A95931BC-82A1-4FBE-9B29-E2755D98A0F3}" destId="{DE03513D-0B39-4F97-9F36-5D27DAD2D8DD}" srcOrd="0" destOrd="0" presId="urn:microsoft.com/office/officeart/2005/8/layout/process2"/>
    <dgm:cxn modelId="{16366660-E62C-41DA-B7D1-BB51EE71D30B}" srcId="{D44016B8-993F-4DC0-AC8F-FA9F7B03D348}" destId="{A95931BC-82A1-4FBE-9B29-E2755D98A0F3}" srcOrd="2" destOrd="0" parTransId="{CCE37595-9738-4E50-A59B-75597A4AE51A}" sibTransId="{D1E92790-E1FE-41E6-8E89-3E28FE33B93E}"/>
    <dgm:cxn modelId="{287D1F48-ACC0-43CD-AC71-38A0EBEE252F}" srcId="{D44016B8-993F-4DC0-AC8F-FA9F7B03D348}" destId="{F03505E3-36E8-4D7A-9537-CD11DDA83F4B}" srcOrd="3" destOrd="0" parTransId="{FE409F9A-B138-47EE-BB02-245E301FBE6E}" sibTransId="{A85C9E20-8220-43F2-B4F4-30B18E23811A}"/>
    <dgm:cxn modelId="{2B39BC21-ECD8-48B8-BDBE-2642CF19358A}" type="presOf" srcId="{A6A34654-46D7-4DEF-9C49-BA5CD4540374}" destId="{F25C26A9-D627-40BE-BE84-3BD40ABB0B4C}" srcOrd="0" destOrd="0" presId="urn:microsoft.com/office/officeart/2005/8/layout/process2"/>
    <dgm:cxn modelId="{A10FC428-F510-42B2-A12E-A7F253016F66}" type="presOf" srcId="{86F85097-4B4C-41F7-B50B-2DAAC965B2B4}" destId="{D0CEA366-06F7-4AA6-AB26-A57600B6CDBF}" srcOrd="0" destOrd="0" presId="urn:microsoft.com/office/officeart/2005/8/layout/process2"/>
    <dgm:cxn modelId="{806A5EEC-E197-4A52-81AD-3301570FE225}" type="presOf" srcId="{D1E92790-E1FE-41E6-8E89-3E28FE33B93E}" destId="{FFC3128F-0FAF-46F8-B464-042D6F575923}" srcOrd="0" destOrd="0" presId="urn:microsoft.com/office/officeart/2005/8/layout/process2"/>
    <dgm:cxn modelId="{B8626ED4-4680-4AE3-80AC-D9C59392E121}" srcId="{D44016B8-993F-4DC0-AC8F-FA9F7B03D348}" destId="{3B28250F-0F6B-4621-AE72-89025BB45A8C}" srcOrd="0" destOrd="0" parTransId="{EA69E49E-A7B3-4561-AAE3-3A68E8FACA0A}" sibTransId="{4CFF097E-E490-4762-BB51-235C0C2B645D}"/>
    <dgm:cxn modelId="{6A19FC4B-DE1C-43A0-B621-3F18D6E9E068}" srcId="{D44016B8-993F-4DC0-AC8F-FA9F7B03D348}" destId="{86F85097-4B4C-41F7-B50B-2DAAC965B2B4}" srcOrd="1" destOrd="0" parTransId="{BFD2B9A3-24D9-4B17-AD47-6E16945FCAF0}" sibTransId="{A6A34654-46D7-4DEF-9C49-BA5CD4540374}"/>
    <dgm:cxn modelId="{10747E86-0DDA-4E35-A44E-0695F3567B6C}" type="presOf" srcId="{3B28250F-0F6B-4621-AE72-89025BB45A8C}" destId="{38CDD118-1CB4-4601-A0B7-28398BF51881}" srcOrd="0" destOrd="0" presId="urn:microsoft.com/office/officeart/2005/8/layout/process2"/>
    <dgm:cxn modelId="{B7820BB7-0CC6-4954-9F5E-E4D5EE7F2E90}" type="presParOf" srcId="{E393B8A7-B775-410C-A6FC-F7AF4044D7A3}" destId="{38CDD118-1CB4-4601-A0B7-28398BF51881}" srcOrd="0" destOrd="0" presId="urn:microsoft.com/office/officeart/2005/8/layout/process2"/>
    <dgm:cxn modelId="{AE637C24-9A19-4FE8-9891-FB65AD9FA5B4}" type="presParOf" srcId="{E393B8A7-B775-410C-A6FC-F7AF4044D7A3}" destId="{43AC0A02-C8AE-406A-AB16-6EBF9E895615}" srcOrd="1" destOrd="0" presId="urn:microsoft.com/office/officeart/2005/8/layout/process2"/>
    <dgm:cxn modelId="{659D7A3D-BBB6-45D1-B699-F95D174923AB}" type="presParOf" srcId="{43AC0A02-C8AE-406A-AB16-6EBF9E895615}" destId="{BDEA81C1-C5C5-4073-9C0B-900098A52065}" srcOrd="0" destOrd="0" presId="urn:microsoft.com/office/officeart/2005/8/layout/process2"/>
    <dgm:cxn modelId="{4832B9D9-1E6D-4D96-AE1C-4E73065DB608}" type="presParOf" srcId="{E393B8A7-B775-410C-A6FC-F7AF4044D7A3}" destId="{D0CEA366-06F7-4AA6-AB26-A57600B6CDBF}" srcOrd="2" destOrd="0" presId="urn:microsoft.com/office/officeart/2005/8/layout/process2"/>
    <dgm:cxn modelId="{13DF4FB9-CC2A-4AE8-B0D6-226BAC2F6353}" type="presParOf" srcId="{E393B8A7-B775-410C-A6FC-F7AF4044D7A3}" destId="{F25C26A9-D627-40BE-BE84-3BD40ABB0B4C}" srcOrd="3" destOrd="0" presId="urn:microsoft.com/office/officeart/2005/8/layout/process2"/>
    <dgm:cxn modelId="{3B91D412-53B3-460F-8657-AE480B2FBC55}" type="presParOf" srcId="{F25C26A9-D627-40BE-BE84-3BD40ABB0B4C}" destId="{62321204-2D2C-4F30-A89F-9D4E2203860A}" srcOrd="0" destOrd="0" presId="urn:microsoft.com/office/officeart/2005/8/layout/process2"/>
    <dgm:cxn modelId="{20583073-2E86-43CE-A726-70E66F83366F}" type="presParOf" srcId="{E393B8A7-B775-410C-A6FC-F7AF4044D7A3}" destId="{DE03513D-0B39-4F97-9F36-5D27DAD2D8DD}" srcOrd="4" destOrd="0" presId="urn:microsoft.com/office/officeart/2005/8/layout/process2"/>
    <dgm:cxn modelId="{DA2F470A-F217-428B-8EE5-E8BF5BAA3293}" type="presParOf" srcId="{E393B8A7-B775-410C-A6FC-F7AF4044D7A3}" destId="{FFC3128F-0FAF-46F8-B464-042D6F575923}" srcOrd="5" destOrd="0" presId="urn:microsoft.com/office/officeart/2005/8/layout/process2"/>
    <dgm:cxn modelId="{EC9D97B8-6D7F-48E7-9A24-E4A519B6920B}" type="presParOf" srcId="{FFC3128F-0FAF-46F8-B464-042D6F575923}" destId="{B66B24CB-EAE9-4460-9073-6707B8270E48}" srcOrd="0" destOrd="0" presId="urn:microsoft.com/office/officeart/2005/8/layout/process2"/>
    <dgm:cxn modelId="{AB01A924-3B06-4487-A036-443011F7AF5D}" type="presParOf" srcId="{E393B8A7-B775-410C-A6FC-F7AF4044D7A3}" destId="{82F0E7BF-CC80-4CE1-AB46-E01F353AADF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fr-FR"/>
              <a:t>Cliquez pour modifier le format des notes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fr-FR"/>
              <a:t>&lt;en-tête&gt;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>
              <a:defRPr/>
            </a:pPr>
            <a:r>
              <a:rPr lang="fr-FR"/>
              <a:t>&lt;date/heure&gt;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>
              <a:defRPr/>
            </a:pPr>
            <a:r>
              <a:rPr lang="fr-FR"/>
              <a:t>&lt;pied de page&gt;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>
              <a:defRPr/>
            </a:pPr>
            <a:fld id="{59E6390B-6342-47A3-BC55-37B2FDA7078C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7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defRPr/>
            </a:pPr>
            <a:fld id="{59E6390B-6342-47A3-BC55-37B2FDA7078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15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 bwMode="auto"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 bwMode="auto"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pic>
        <p:nvPicPr>
          <p:cNvPr id="37" name="Image 36"/>
          <p:cNvPicPr/>
          <p:nvPr/>
        </p:nvPicPr>
        <p:blipFill>
          <a:blip r:embed="rId2"/>
          <a:stretch/>
        </p:blipFill>
        <p:spPr bwMode="auto">
          <a:xfrm>
            <a:off x="5492160" y="3681360"/>
            <a:ext cx="2377800" cy="189684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/>
          <a:stretch/>
        </p:blipFill>
        <p:spPr bwMode="auto">
          <a:xfrm>
            <a:off x="1275840" y="3681360"/>
            <a:ext cx="237780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85800" y="463680"/>
            <a:ext cx="7770600" cy="5118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 bwMode="auto"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 bwMode="auto"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 bwMode="auto"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defRPr/>
            </a:pPr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 bwMode="auto"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 bwMode="auto"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463680"/>
            <a:ext cx="7770600" cy="14331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defRPr/>
            </a:pPr>
            <a:r>
              <a:rPr lang="en-GB" sz="4400">
                <a:solidFill>
                  <a:srgbClr val="000000"/>
                </a:solidFill>
                <a:latin typeface="Times New Roman"/>
                <a:ea typeface="Arial Unicode MS"/>
              </a:rPr>
              <a:t>Cliquez pour éditer le format du texte-titreModifiez le style du titre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 bwMode="auto">
          <a:xfrm>
            <a:off x="68580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 bwMode="auto">
          <a:xfrm>
            <a:off x="3124080" y="6248520"/>
            <a:ext cx="289368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defRPr/>
            </a:pPr>
            <a:fld id="{4F0271AE-387D-4210-86BF-1800A895A0CC}" type="slidenum">
              <a:rPr lang="fr-FR" sz="1400">
                <a:solidFill>
                  <a:srgbClr val="000000"/>
                </a:solidFill>
                <a:latin typeface="Times New Roman"/>
              </a:rPr>
              <a:t>‹N°›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  <a:defRPr/>
            </a:pPr>
            <a:r>
              <a:rPr lang="en-GB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  <a:defRPr/>
            </a:pPr>
            <a:r>
              <a:rPr lang="en-GB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  <a:defRPr/>
            </a:pPr>
            <a:r>
              <a:rPr lang="en-GB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  <a:defRPr/>
            </a:pPr>
            <a:r>
              <a:rPr lang="en-GB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  <a:defRPr/>
            </a:pPr>
            <a:r>
              <a:rPr lang="en-GB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  <a:defRPr/>
            </a:pPr>
            <a:r>
              <a:rPr lang="en-GB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  <a:defRPr/>
            </a:pPr>
            <a:r>
              <a:rPr lang="en-GB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inspe-bretagne.fr/diplome-universitaire-mediation-education-a-l-environnement-recherche-en-education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9143999" cy="6877050"/>
          </a:xfrm>
          <a:prstGeom prst="rect">
            <a:avLst/>
          </a:prstGeom>
        </p:spPr>
      </p:pic>
      <p:sp>
        <p:nvSpPr>
          <p:cNvPr id="46" name="CustomShape 2"/>
          <p:cNvSpPr/>
          <p:nvPr/>
        </p:nvSpPr>
        <p:spPr bwMode="auto">
          <a:xfrm>
            <a:off x="6461280" y="345960"/>
            <a:ext cx="183960" cy="456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7" name="CustomShape 3"/>
          <p:cNvSpPr/>
          <p:nvPr/>
        </p:nvSpPr>
        <p:spPr bwMode="auto">
          <a:xfrm>
            <a:off x="2843806" y="3135352"/>
            <a:ext cx="3456384" cy="347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fr-FR" sz="3600" dirty="0" smtClean="0">
                <a:solidFill>
                  <a:schemeClr val="bg1"/>
                </a:solidFill>
              </a:rPr>
              <a:t>Médiation, éducation à l’environnement et recherche en éducation</a:t>
            </a:r>
            <a:endParaRPr sz="360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defRPr/>
            </a:pPr>
            <a:endParaRPr dirty="0"/>
          </a:p>
          <a:p>
            <a:pPr algn="ctr">
              <a:lnSpc>
                <a:spcPct val="100000"/>
              </a:lnSpc>
              <a:defRPr/>
            </a:pPr>
            <a:endParaRPr dirty="0"/>
          </a:p>
        </p:txBody>
      </p:sp>
      <p:sp>
        <p:nvSpPr>
          <p:cNvPr id="50" name="CustomShape 6"/>
          <p:cNvSpPr/>
          <p:nvPr/>
        </p:nvSpPr>
        <p:spPr bwMode="auto">
          <a:xfrm>
            <a:off x="0" y="1467056"/>
            <a:ext cx="9144000" cy="1004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defRPr/>
            </a:pPr>
            <a:r>
              <a:rPr lang="fr-FR" sz="3000" dirty="0" smtClean="0">
                <a:solidFill>
                  <a:srgbClr val="FFFFFF"/>
                </a:solidFill>
                <a:latin typeface="Arial"/>
                <a:ea typeface="Arial Unicode MS"/>
              </a:rPr>
              <a:t>Présentation du </a:t>
            </a:r>
            <a:r>
              <a:rPr lang="fr-FR" sz="3000" dirty="0" err="1" smtClean="0">
                <a:solidFill>
                  <a:srgbClr val="FFFFFF"/>
                </a:solidFill>
                <a:latin typeface="Arial"/>
                <a:ea typeface="Arial Unicode MS"/>
              </a:rPr>
              <a:t>DU</a:t>
            </a:r>
            <a:r>
              <a:rPr lang="fr-FR" sz="3000" dirty="0" smtClean="0">
                <a:solidFill>
                  <a:srgbClr val="FFFFFF"/>
                </a:solidFill>
                <a:latin typeface="Arial"/>
                <a:ea typeface="Arial Unicode MS"/>
              </a:rPr>
              <a:t> </a:t>
            </a:r>
            <a:r>
              <a:rPr lang="fr-FR" sz="3000" dirty="0" err="1" smtClean="0">
                <a:solidFill>
                  <a:srgbClr val="FFFFFF"/>
                </a:solidFill>
                <a:latin typeface="Arial"/>
                <a:ea typeface="Arial Unicode MS"/>
              </a:rPr>
              <a:t>MEERedu</a:t>
            </a:r>
            <a:endParaRPr lang="fr-FR" sz="3000" dirty="0" smtClean="0">
              <a:solidFill>
                <a:srgbClr val="FFFFFF"/>
              </a:solidFill>
              <a:latin typeface="Arial"/>
              <a:ea typeface="Arial Unicode MS"/>
            </a:endParaRPr>
          </a:p>
        </p:txBody>
      </p:sp>
      <p:sp>
        <p:nvSpPr>
          <p:cNvPr id="48" name="CustomShape 4"/>
          <p:cNvSpPr/>
          <p:nvPr/>
        </p:nvSpPr>
        <p:spPr bwMode="auto">
          <a:xfrm>
            <a:off x="6461280" y="345960"/>
            <a:ext cx="183960" cy="456840"/>
          </a:xfrm>
          <a:prstGeom prst="rect">
            <a:avLst/>
          </a:prstGeom>
          <a:noFill/>
          <a:ln w="9360">
            <a:noFill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>
          <a:xfrm>
            <a:off x="3699348" y="188640"/>
            <a:ext cx="5444652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B7013FBC-C55C-4612-9590-2A856D2DF2D1}"/>
              </a:ext>
            </a:extLst>
          </p:cNvPr>
          <p:cNvSpPr txBox="1">
            <a:spLocks/>
          </p:cNvSpPr>
          <p:nvPr/>
        </p:nvSpPr>
        <p:spPr bwMode="auto">
          <a:xfrm>
            <a:off x="3476842" y="3199724"/>
            <a:ext cx="2242273" cy="533866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 smtClean="0"/>
              <a:t>Recyclerie</a:t>
            </a:r>
            <a:r>
              <a:rPr lang="fr-FR" dirty="0" smtClean="0"/>
              <a:t> de</a:t>
            </a:r>
          </a:p>
          <a:p>
            <a:pPr marL="0" indent="0">
              <a:buNone/>
            </a:pPr>
            <a:r>
              <a:rPr lang="fr-FR" dirty="0" smtClean="0"/>
              <a:t> la formation</a:t>
            </a:r>
          </a:p>
          <a:p>
            <a:endParaRPr lang="fr-FR" dirty="0" smtClean="0"/>
          </a:p>
          <a:p>
            <a:pPr marL="0" indent="0">
              <a:buFont typeface="Arial"/>
              <a:buNone/>
            </a:pPr>
            <a:endParaRPr lang="fr-FR" dirty="0"/>
          </a:p>
        </p:txBody>
      </p:sp>
      <p:pic>
        <p:nvPicPr>
          <p:cNvPr id="10" name="Picture 2" descr="Fabriquer son compost | Silence, ça pousse 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2" y="1340640"/>
            <a:ext cx="2702988" cy="202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16280" y="3367881"/>
            <a:ext cx="2367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Au compost, je le garde pour plus tard</a:t>
            </a:r>
          </a:p>
        </p:txBody>
      </p:sp>
      <p:pic>
        <p:nvPicPr>
          <p:cNvPr id="12" name="Picture 4" descr="Recyclage : que veulent dire les principaux logos ? Décrypt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27" y="4714836"/>
            <a:ext cx="3365702" cy="17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915127" y="6476220"/>
            <a:ext cx="34158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Je recycle, je m’en sers bientôt</a:t>
            </a:r>
          </a:p>
        </p:txBody>
      </p:sp>
      <p:pic>
        <p:nvPicPr>
          <p:cNvPr id="14" name="Picture 6" descr="Alès: Un homme jugé pour avoir récupéré des objets dans une déchetter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71" y="1335542"/>
            <a:ext cx="3098977" cy="19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686097" y="3329658"/>
            <a:ext cx="23679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A la déchetterie, je ne m’en servirai jamais</a:t>
            </a:r>
          </a:p>
        </p:txBody>
      </p:sp>
    </p:spTree>
    <p:extLst>
      <p:ext uri="{BB962C8B-B14F-4D97-AF65-F5344CB8AC3E}">
        <p14:creationId xmlns:p14="http://schemas.microsoft.com/office/powerpoint/2010/main" val="426718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13406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Cours </a:t>
            </a:r>
            <a:r>
              <a:rPr lang="fr-FR" dirty="0" err="1" smtClean="0">
                <a:sym typeface="Wingdings" panose="05000000000000000000" pitchFamily="2" charset="2"/>
              </a:rPr>
              <a:t>moodle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1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90" y="1780854"/>
            <a:ext cx="1952898" cy="1962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090" y="5324038"/>
            <a:ext cx="8667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https://www.inspe-bretagne.fr/diplome-universitaire-mediation-education-a-l-environnement-recherche-en-education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116" y="1414766"/>
            <a:ext cx="6687416" cy="35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-10281" y="1238681"/>
            <a:ext cx="5548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 smtClean="0">
                <a:latin typeface="Impact" panose="020B0806030902050204" pitchFamily="34" charset="0"/>
              </a:rPr>
              <a:t>PRÉSENTATION DE LA FORMATION</a:t>
            </a:r>
            <a:r>
              <a:rPr lang="fr-FR" sz="3200" b="1" u="sng" dirty="0">
                <a:latin typeface="Impact" panose="020B0806030902050204" pitchFamily="34" charset="0"/>
              </a:rPr>
              <a:t> :</a:t>
            </a:r>
            <a:endParaRPr lang="fr-FR" sz="3200" dirty="0">
              <a:latin typeface="Impact" panose="020B080603090205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198884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Des acteurs complémentaires :</a:t>
            </a:r>
          </a:p>
          <a:p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400" b="1" dirty="0" err="1" smtClean="0"/>
              <a:t>Inspe</a:t>
            </a:r>
            <a:r>
              <a:rPr lang="fr-FR" sz="2400" b="1" dirty="0" smtClean="0"/>
              <a:t> Bretagne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IUEM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UBO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Acteurs universitaires</a:t>
            </a:r>
          </a:p>
          <a:p>
            <a:pPr marL="285750" indent="-285750">
              <a:buFontTx/>
              <a:buChar char="-"/>
            </a:pPr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REEB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OFB</a:t>
            </a:r>
          </a:p>
          <a:p>
            <a:pPr marL="285750" indent="-285750">
              <a:buFontTx/>
              <a:buChar char="-"/>
            </a:pPr>
            <a:r>
              <a:rPr lang="fr-FR" sz="2400" b="1" dirty="0" err="1" smtClean="0"/>
              <a:t>Océanopolis</a:t>
            </a:r>
            <a:endParaRPr lang="fr-FR" sz="2400" b="1" dirty="0" smtClean="0"/>
          </a:p>
          <a:p>
            <a:pPr marL="285750" indent="-285750">
              <a:buFontTx/>
              <a:buChar char="-"/>
            </a:pPr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b="1" dirty="0" smtClean="0"/>
              <a:t>Rectorat/EAFC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1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-10281" y="1238681"/>
            <a:ext cx="5548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 smtClean="0">
                <a:latin typeface="Impact" panose="020B0806030902050204" pitchFamily="34" charset="0"/>
              </a:rPr>
              <a:t>PRÉSENTATION DE LA FORMATION</a:t>
            </a:r>
            <a:r>
              <a:rPr lang="fr-FR" sz="3200" b="1" u="sng" dirty="0">
                <a:latin typeface="Impact" panose="020B0806030902050204" pitchFamily="34" charset="0"/>
              </a:rPr>
              <a:t> :</a:t>
            </a:r>
            <a:endParaRPr lang="fr-FR" sz="3200" dirty="0">
              <a:latin typeface="Impact" panose="020B080603090205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1988840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Des approches variées :</a:t>
            </a:r>
          </a:p>
          <a:p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Approche </a:t>
            </a:r>
            <a:r>
              <a:rPr lang="fr-FR" b="1" dirty="0"/>
              <a:t>cognitive</a:t>
            </a:r>
            <a:r>
              <a:rPr lang="fr-FR" dirty="0"/>
              <a:t> : </a:t>
            </a:r>
            <a:r>
              <a:rPr lang="fr-FR" dirty="0" smtClean="0"/>
              <a:t>transmission de connaissances.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Approche </a:t>
            </a:r>
            <a:r>
              <a:rPr lang="fr-FR" b="1" dirty="0"/>
              <a:t>expérientielle</a:t>
            </a:r>
            <a:r>
              <a:rPr lang="fr-FR" dirty="0"/>
              <a:t> : apprendre par le vécu et l’expérience </a:t>
            </a:r>
            <a:r>
              <a:rPr lang="fr-FR" dirty="0" smtClean="0"/>
              <a:t>directe.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Approche </a:t>
            </a:r>
            <a:r>
              <a:rPr lang="fr-FR" b="1" dirty="0"/>
              <a:t>systémique</a:t>
            </a:r>
            <a:r>
              <a:rPr lang="fr-FR" dirty="0"/>
              <a:t> : comprendre les </a:t>
            </a:r>
            <a:r>
              <a:rPr lang="fr-FR" dirty="0" smtClean="0"/>
              <a:t>interconnexions.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Approche </a:t>
            </a:r>
            <a:r>
              <a:rPr lang="fr-FR" b="1" dirty="0"/>
              <a:t>critique</a:t>
            </a:r>
            <a:r>
              <a:rPr lang="fr-FR" dirty="0"/>
              <a:t> : développer une </a:t>
            </a:r>
            <a:r>
              <a:rPr lang="fr-FR" dirty="0" smtClean="0"/>
              <a:t>réflexivité et des capacités pour penser, mettre en œuvre et analyser son action.</a:t>
            </a: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12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-10281" y="1238681"/>
            <a:ext cx="5548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 smtClean="0">
                <a:latin typeface="Impact" panose="020B0806030902050204" pitchFamily="34" charset="0"/>
              </a:rPr>
              <a:t>PRÉSENTATION DE LA FORMATION</a:t>
            </a:r>
            <a:r>
              <a:rPr lang="fr-FR" sz="3200" b="1" u="sng" dirty="0">
                <a:latin typeface="Impact" panose="020B0806030902050204" pitchFamily="34" charset="0"/>
              </a:rPr>
              <a:t> :</a:t>
            </a:r>
            <a:endParaRPr lang="fr-FR" sz="3200" dirty="0">
              <a:latin typeface="Impact" panose="020B080603090205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7504" y="1988840"/>
            <a:ext cx="79928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Des contenus pour tous et toutes</a:t>
            </a:r>
          </a:p>
          <a:p>
            <a:endParaRPr lang="fr-FR" sz="2400" dirty="0"/>
          </a:p>
          <a:p>
            <a:r>
              <a:rPr lang="fr-FR" sz="2400" dirty="0" smtClean="0"/>
              <a:t>Individualisation de la formation en fonction du projet</a:t>
            </a:r>
          </a:p>
          <a:p>
            <a:endParaRPr lang="fr-FR" sz="2400" dirty="0"/>
          </a:p>
          <a:p>
            <a:r>
              <a:rPr lang="fr-FR" sz="2400" dirty="0" smtClean="0"/>
              <a:t>Tutorat</a:t>
            </a:r>
          </a:p>
          <a:p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2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5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-10281" y="1238681"/>
            <a:ext cx="4820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 smtClean="0">
                <a:latin typeface="Impact" panose="020B0806030902050204" pitchFamily="34" charset="0"/>
              </a:rPr>
              <a:t>PROGRAMME DE </a:t>
            </a:r>
            <a:r>
              <a:rPr lang="fr-FR" sz="3200" b="1" u="sng" dirty="0">
                <a:latin typeface="Impact" panose="020B0806030902050204" pitchFamily="34" charset="0"/>
              </a:rPr>
              <a:t>FORMATION :</a:t>
            </a:r>
            <a:endParaRPr lang="fr-FR" sz="3200" dirty="0">
              <a:latin typeface="Impact" panose="020B0806030902050204" pitchFamily="34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94119363"/>
              </p:ext>
            </p:extLst>
          </p:nvPr>
        </p:nvGraphicFramePr>
        <p:xfrm>
          <a:off x="899592" y="1823456"/>
          <a:ext cx="8244048" cy="444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6055" y="2813679"/>
            <a:ext cx="1187624" cy="34624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Module asynchrone</a:t>
            </a:r>
          </a:p>
          <a:p>
            <a:endParaRPr lang="fr-FR" sz="1400" dirty="0"/>
          </a:p>
          <a:p>
            <a:r>
              <a:rPr lang="fr-FR" sz="1400" dirty="0" smtClean="0"/>
              <a:t>- Esprit critique</a:t>
            </a:r>
          </a:p>
          <a:p>
            <a:endParaRPr lang="fr-FR" sz="1400" dirty="0"/>
          </a:p>
          <a:p>
            <a:r>
              <a:rPr lang="fr-FR" sz="1400" dirty="0" smtClean="0"/>
              <a:t>- Histoire des sciences</a:t>
            </a:r>
          </a:p>
          <a:p>
            <a:endParaRPr lang="fr-FR" sz="1400" dirty="0" smtClean="0"/>
          </a:p>
          <a:p>
            <a:r>
              <a:rPr lang="fr-FR" sz="1400" dirty="0" smtClean="0"/>
              <a:t>- Sciences </a:t>
            </a:r>
            <a:r>
              <a:rPr lang="fr-FR" sz="1300" dirty="0" smtClean="0"/>
              <a:t>participatives</a:t>
            </a:r>
          </a:p>
          <a:p>
            <a:endParaRPr lang="fr-FR" sz="1300" dirty="0" smtClean="0"/>
          </a:p>
          <a:p>
            <a:endParaRPr lang="fr-FR" sz="1300" dirty="0"/>
          </a:p>
          <a:p>
            <a:r>
              <a:rPr lang="fr-FR" sz="1300" dirty="0" smtClean="0"/>
              <a:t>Tutorat projet</a:t>
            </a:r>
            <a:endParaRPr lang="fr-FR" sz="1300" dirty="0"/>
          </a:p>
          <a:p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5840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59" y="1243294"/>
            <a:ext cx="914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période </a:t>
            </a:r>
            <a:r>
              <a:rPr lang="fr-FR" b="1" dirty="0"/>
              <a:t>de formation</a:t>
            </a:r>
            <a:r>
              <a:rPr lang="fr-FR" dirty="0"/>
              <a:t> (vacances </a:t>
            </a:r>
            <a:r>
              <a:rPr lang="fr-FR" dirty="0" smtClean="0"/>
              <a:t>d’automne) - </a:t>
            </a:r>
            <a:r>
              <a:rPr lang="fr-FR" b="1" u="sng" dirty="0" smtClean="0"/>
              <a:t>La </a:t>
            </a:r>
            <a:r>
              <a:rPr lang="fr-FR" b="1" u="sng" dirty="0"/>
              <a:t>complexité de l’éducation à l’environnement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4351"/>
              </p:ext>
            </p:extLst>
          </p:nvPr>
        </p:nvGraphicFramePr>
        <p:xfrm>
          <a:off x="-1" y="2399539"/>
          <a:ext cx="9123433" cy="4260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601"/>
                <a:gridCol w="1296144"/>
                <a:gridCol w="4680520"/>
                <a:gridCol w="2175168"/>
              </a:tblGrid>
              <a:tr h="2334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effectLst/>
                        </a:rPr>
                        <a:t>21/10/2024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9h30-10h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introduction générale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Bertrand </a:t>
                      </a:r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Baleine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noFill/>
                  </a:tcPr>
                </a:tc>
              </a:tr>
              <a:tr h="4982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10h-13h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Politique et Philosophie des sciences et de l’éducation à l’environnement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Nicolas </a:t>
                      </a:r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Hervé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noFill/>
                  </a:tcPr>
                </a:tc>
              </a:tr>
              <a:tr h="6862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14h30-17h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Ateliers de découverte de l’environnement à travers différentes approches : artistique, historique, sensible, scientifique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Bertrand </a:t>
                      </a:r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Baleine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95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effectLst/>
                        </a:rPr>
                        <a:t>22/10/2024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9h-11h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Dérèglement climatique et conséquences sur la biodiversité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Anne-Marie </a:t>
                      </a:r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Tréguier </a:t>
                      </a:r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Yves-Marie </a:t>
                      </a:r>
                      <a:r>
                        <a:rPr lang="fr-FR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Paulet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11h15-12h15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Apports théoriques sur les approches pédagogiques à privilégier pour sensibiliser les publics aux dérèglements climatiques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Nicolas Hervé  </a:t>
                      </a:r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</a:t>
                      </a:r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Patricia </a:t>
                      </a:r>
                      <a:r>
                        <a:rPr lang="fr-FR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Marzin</a:t>
                      </a:r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-Janvier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96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13h45-14h45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34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15h-17h30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Regard critique sur la fresque du climat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Hanaà</a:t>
                      </a:r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Chalak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9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effectLst/>
                        </a:rPr>
                        <a:t>23/10/2024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9h-12h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Compréhension des différentes étapes de la mise en </a:t>
                      </a:r>
                      <a:r>
                        <a:rPr lang="fr-FR" sz="1400" u="none" strike="noStrike" dirty="0" err="1">
                          <a:effectLst/>
                        </a:rPr>
                        <a:t>oeuvre</a:t>
                      </a:r>
                      <a:r>
                        <a:rPr lang="fr-FR" sz="1400" u="none" strike="noStrike" dirty="0">
                          <a:effectLst/>
                        </a:rPr>
                        <a:t> d’un dispositif de sciences participatives du point de vue du chercheur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Patricia </a:t>
                      </a:r>
                      <a:r>
                        <a:rPr lang="fr-FR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Marzin</a:t>
                      </a:r>
                      <a:r>
                        <a:rPr lang="fr-F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-Janvier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5354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14h-16h ou 15h-17h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déplacement sur le </a:t>
                      </a:r>
                      <a:r>
                        <a:rPr lang="fr-FR" sz="1400" u="none" strike="noStrike" dirty="0" smtClean="0">
                          <a:effectLst/>
                        </a:rPr>
                        <a:t>terrain (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Guissény</a:t>
                      </a:r>
                      <a:r>
                        <a:rPr lang="fr-FR" sz="1400" u="none" strike="noStrike" dirty="0" smtClean="0">
                          <a:effectLst/>
                        </a:rPr>
                        <a:t>) </a:t>
                      </a:r>
                      <a:r>
                        <a:rPr lang="fr-FR" sz="1400" u="none" strike="noStrike" dirty="0">
                          <a:effectLst/>
                        </a:rPr>
                        <a:t>pour expérimenter un dispositif de recherche participative </a:t>
                      </a:r>
                      <a:r>
                        <a:rPr lang="fr-FR" sz="1400" u="none" strike="noStrike" dirty="0" smtClean="0">
                          <a:effectLst/>
                        </a:rPr>
                        <a:t>(</a:t>
                      </a:r>
                      <a:r>
                        <a:rPr lang="fr-FR" sz="1400" u="none" strike="noStrike" dirty="0" err="1" smtClean="0">
                          <a:effectLst/>
                        </a:rPr>
                        <a:t>coastappli</a:t>
                      </a:r>
                      <a:r>
                        <a:rPr lang="fr-FR" sz="1400" u="none" strike="noStrike" dirty="0" smtClean="0">
                          <a:effectLst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Riwalenn</a:t>
                      </a:r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Ruault</a:t>
                      </a:r>
                      <a:r>
                        <a:rPr lang="fr-FR" sz="140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</a:t>
                      </a:r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Patricia </a:t>
                      </a:r>
                      <a:r>
                        <a:rPr lang="fr-FR" sz="140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Marzin</a:t>
                      </a:r>
                      <a:r>
                        <a:rPr lang="fr-F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-Janvier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1" marR="6661" marT="6661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105" y="1250127"/>
            <a:ext cx="914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période </a:t>
            </a:r>
            <a:r>
              <a:rPr lang="fr-FR" b="1" dirty="0"/>
              <a:t>de formation</a:t>
            </a:r>
            <a:r>
              <a:rPr lang="fr-FR" dirty="0"/>
              <a:t> (vacances </a:t>
            </a:r>
            <a:r>
              <a:rPr lang="fr-FR" dirty="0" smtClean="0"/>
              <a:t>de février) - </a:t>
            </a:r>
            <a:r>
              <a:rPr lang="fr-FR" b="1" u="sng" dirty="0"/>
              <a:t>Prendre en compte le point de vue de l’enfant / de l’adolescent / de l’élève dans l’éducation à l’environnement</a:t>
            </a:r>
            <a:endParaRPr lang="fr-FR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71807"/>
              </p:ext>
            </p:extLst>
          </p:nvPr>
        </p:nvGraphicFramePr>
        <p:xfrm>
          <a:off x="-1" y="2277033"/>
          <a:ext cx="9123433" cy="4570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5"/>
                <a:gridCol w="864096"/>
                <a:gridCol w="4968552"/>
                <a:gridCol w="2463200"/>
              </a:tblGrid>
              <a:tr h="2281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10/02/2025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9h-12h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prise en compte des émotions dans l’expérience du vivant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Nathalie Bonneton Botté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668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13h45-15h15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Exemple du dispositif classe dehors comme moyen pour rapprocher les enfants du vivant - faire classe dehors / construire la représentation du vivant 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Marine Jacq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 Patricia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Marzin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Janvier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668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15h30-17h30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 la société, les groupes sociaux évoluent autour de la problématique du respect de l’environnement, de la protection du vivant ?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Amélia Legavre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96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11/02/2025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9h-10h30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présentation du cahier des charges des aires éducatives 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Ornella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Bolzoni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10h45-12h45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Présentation d’une aire marine éducative et du rôle </a:t>
                      </a:r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</a:t>
                      </a:r>
                      <a:r>
                        <a:rPr lang="fr-FR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médiateur/référent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Florian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Bargat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Bertrand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Baleine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Isabelle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Kermen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8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14h30-16h30</a:t>
                      </a:r>
                    </a:p>
                  </a:txBody>
                  <a:tcPr marL="7620" marR="7620" marT="7620" marB="0" anchor="b"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Élaboration d’une grille d’analyse d’un dispositif d’éducation à l’environnement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Bertrand Baleine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Isabelle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Kermen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Nathalie Botte-Bonneton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3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12/02/2025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9h-12h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visite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l’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aire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marine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éducative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Binic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Ornella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Bolzoni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Florian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Bargat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référent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Aire Marine Éducative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921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14h-17h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Exploitation de la visite de l’aire éducative à travers l’utilisation de la grille d’analyse d’un dispositif d’éducation à l’environnement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Bertrand Baleine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Isabelle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Kermen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0105" y="1250127"/>
            <a:ext cx="914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3</a:t>
            </a:r>
            <a:r>
              <a:rPr lang="fr-FR" b="1" u="sng" baseline="30000" dirty="0"/>
              <a:t>ème</a:t>
            </a:r>
            <a:r>
              <a:rPr lang="fr-FR" b="1" u="sng" dirty="0"/>
              <a:t> période de formation </a:t>
            </a:r>
            <a:r>
              <a:rPr lang="fr-FR" u="sng" dirty="0"/>
              <a:t>(vacances de printemps)</a:t>
            </a:r>
            <a:endParaRPr lang="fr-FR" dirty="0"/>
          </a:p>
          <a:p>
            <a:r>
              <a:rPr lang="fr-FR" b="1" dirty="0"/>
              <a:t>Démarche partenariale</a:t>
            </a:r>
            <a:endParaRPr lang="fr-FR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89857"/>
              </p:ext>
            </p:extLst>
          </p:nvPr>
        </p:nvGraphicFramePr>
        <p:xfrm>
          <a:off x="-1" y="2399539"/>
          <a:ext cx="9123433" cy="2767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5"/>
                <a:gridCol w="864096"/>
                <a:gridCol w="4968552"/>
                <a:gridCol w="2463200"/>
              </a:tblGrid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07/04/2025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9h30-12h30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Découverte des modalités de partenariat mises en </a:t>
                      </a:r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oeuvre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avec </a:t>
                      </a:r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Oceanopolis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Oceanopolis</a:t>
                      </a:r>
                      <a:endParaRPr lang="fr-FR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Nathalie Botte-Bonneton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Muriel </a:t>
                      </a:r>
                      <a:r>
                        <a:rPr lang="fr-FR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Blat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5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visite guidée de l'aquarium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noFill/>
                  </a:tcPr>
                </a:tc>
              </a:tr>
              <a:tr h="6353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atelier de médiation scientifique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4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14h-16h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de l’atelier de Médiation scientifique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Nathalie Botte-Bonneton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Muriel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Blat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53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08/04/2025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Travailler en partenariat dans le champ de l’éducation à l’environnement avec les associations du Réseau d’éducation à l’environnement en Bretagne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Aude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Pochon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Bertrand Baleine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Isabelle </a:t>
                      </a:r>
                      <a:r>
                        <a:rPr lang="fr-FR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Kermen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 bwMode="auto">
          <a:xfrm>
            <a:off x="6553080" y="6248520"/>
            <a:ext cx="1902960" cy="4554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defRPr/>
            </a:pPr>
            <a:fld id="{BA2E602D-E702-485A-A02D-FA26401A332C}" type="slidenum">
              <a:rPr lang="fr-F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52" name="CustomShape 2"/>
          <p:cNvSpPr/>
          <p:nvPr/>
        </p:nvSpPr>
        <p:spPr bwMode="auto">
          <a:xfrm>
            <a:off x="0" y="1340640"/>
            <a:ext cx="9143640" cy="82187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solidFill>
                  <a:srgbClr val="FF0000"/>
                </a:solidFill>
                <a:latin typeface="Times New Roman"/>
                <a:ea typeface="Arial Unicode MS"/>
              </a:rPr>
              <a:t> 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-1"/>
            <a:ext cx="9195961" cy="1226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1110"/>
          <a:stretch/>
        </p:blipFill>
        <p:spPr bwMode="auto">
          <a:xfrm>
            <a:off x="3699348" y="188640"/>
            <a:ext cx="5444652" cy="792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25415"/>
            <a:ext cx="9143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oral </a:t>
            </a:r>
            <a:r>
              <a:rPr lang="fr-FR" dirty="0"/>
              <a:t>de 20 minutes à partir d’un support </a:t>
            </a:r>
            <a:r>
              <a:rPr lang="fr-FR" dirty="0" smtClean="0"/>
              <a:t>portfolio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concevoir </a:t>
            </a:r>
            <a:r>
              <a:rPr lang="fr-FR" dirty="0"/>
              <a:t>une situation d’apprentissage/un </a:t>
            </a:r>
            <a:r>
              <a:rPr lang="fr-FR" dirty="0" smtClean="0"/>
              <a:t>dispositif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développer </a:t>
            </a:r>
            <a:r>
              <a:rPr lang="fr-FR" dirty="0"/>
              <a:t>une démarche de </a:t>
            </a:r>
            <a:r>
              <a:rPr lang="fr-FR" dirty="0" smtClean="0"/>
              <a:t>recherche en manifestant :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une intention de recueil de données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u</a:t>
            </a:r>
            <a:r>
              <a:rPr lang="fr-FR" dirty="0" smtClean="0"/>
              <a:t>ne intention d’analyse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e développement d’une </a:t>
            </a:r>
            <a:r>
              <a:rPr lang="fr-FR" dirty="0"/>
              <a:t>pensée critique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Échange avec les participants et les membres du jury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-10281" y="1238681"/>
            <a:ext cx="4033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 smtClean="0">
                <a:latin typeface="Impact" panose="020B0806030902050204" pitchFamily="34" charset="0"/>
              </a:rPr>
              <a:t>SESSION D’EVALUATION</a:t>
            </a:r>
            <a:r>
              <a:rPr lang="fr-FR" sz="3200" b="1" u="sng" dirty="0">
                <a:latin typeface="Impact" panose="020B0806030902050204" pitchFamily="34" charset="0"/>
              </a:rPr>
              <a:t> :</a:t>
            </a:r>
            <a:endParaRPr lang="fr-FR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8815</TotalTime>
  <Words>673</Words>
  <Application>Microsoft Office PowerPoint</Application>
  <DocSecurity>0</DocSecurity>
  <PresentationFormat>Affichage à l'écran (4:3)</PresentationFormat>
  <Paragraphs>184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 Unicode MS</vt:lpstr>
      <vt:lpstr>Arial</vt:lpstr>
      <vt:lpstr>Calibri</vt:lpstr>
      <vt:lpstr>DejaVu Sans</vt:lpstr>
      <vt:lpstr>Impact</vt:lpstr>
      <vt:lpstr>StarSymbol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Baleine Bertrand</dc:creator>
  <cp:keywords/>
  <dc:description/>
  <cp:lastModifiedBy>Bertrand Baleine</cp:lastModifiedBy>
  <cp:revision>89</cp:revision>
  <dcterms:modified xsi:type="dcterms:W3CDTF">2025-01-13T10:13:23Z</dcterms:modified>
  <cp:category/>
  <dc:identifier/>
  <cp:contentStatus/>
  <dc:language/>
  <cp:version/>
</cp:coreProperties>
</file>